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3"/>
    <p:restoredTop sz="94628"/>
  </p:normalViewPr>
  <p:slideViewPr>
    <p:cSldViewPr snapToGrid="0">
      <p:cViewPr varScale="1">
        <p:scale>
          <a:sx n="67" d="100"/>
          <a:sy n="67" d="100"/>
        </p:scale>
        <p:origin x="8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A4108-E58B-3774-627C-9106F86B2EB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87D1D1-003D-4BD2-611D-263CB2923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66A52B8-31AB-D9DE-5E93-67DC646A0220}"/>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EE6F5243-8716-C556-69E1-2A84A9EBF8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8376C-594A-BA25-0D0F-D9DBA1A6A46D}"/>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386095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CA16-FA1D-987C-911B-AC49D11235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901C3AC-F0F3-5C20-848A-A3364D55A6E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FE9993D-D5EE-272C-923B-D172B708FB86}"/>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48D5CCFF-14B4-E8F5-00EE-2A0FC5B53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D929F-B1F2-B4C9-6434-523AA6CBFD8F}"/>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206297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B5753-6A3D-529A-F55B-601D4816855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F242C06-4C61-29EF-7F22-F34A54DC628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F2BF11A-0A85-88DC-AF6A-F66647CF2C23}"/>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F0A5B0AE-5EC2-C0CC-A500-752EC1975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2D647-62EB-06E0-69F0-1DD4684AA3B6}"/>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252008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6F94-EE28-6CC8-ADC6-9F29128E58F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3F167C8-C1B4-B3E7-76FC-E8134878855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A8C923-2796-DDDA-768A-FCADFB9CF598}"/>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7E5C406A-50D2-B14C-442E-89F80772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5352D2-1E7E-B80D-C89E-E57830FD200E}"/>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397676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6C9E7-CD13-2865-77B5-A25AFD9276D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ACB174A-FC61-8E0F-D5D7-4B8CCB693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B1A6EFA-BA02-1EE0-703E-94F1E2255989}"/>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0F400751-8DE8-93BC-DA3E-8A6FF2C98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A96B07-3F31-88F3-AF06-AE49CAA97B40}"/>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251333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6FC57-72C1-542A-21FB-A8C0855F7DD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5488D2-FB98-E7EC-4CCE-1BC2543FFD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D0C29A3-54D1-8F06-8E0A-4DADAE1B111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BC38B67-2C6B-5F25-5579-B11C3B7BDFCF}"/>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6" name="Footer Placeholder 5">
            <a:extLst>
              <a:ext uri="{FF2B5EF4-FFF2-40B4-BE49-F238E27FC236}">
                <a16:creationId xmlns:a16="http://schemas.microsoft.com/office/drawing/2014/main" id="{B4C85575-E542-9515-576B-82608DAB1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EBA7E5-2CDA-A94A-6E48-AE22F4E7BFDE}"/>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110708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075D-5997-4197-FEAF-5E67414E91A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C3BB45D-6166-50C2-3DF9-5F17026A35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00520B5-2752-4629-1418-9470DBCB2A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90A80F7-AEB5-730D-3375-FA4270E1D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B7E82-3EE6-53A0-47A9-99516D7E873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069F6A-4BC5-BAB5-9C63-4D6B54FA4527}"/>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8" name="Footer Placeholder 7">
            <a:extLst>
              <a:ext uri="{FF2B5EF4-FFF2-40B4-BE49-F238E27FC236}">
                <a16:creationId xmlns:a16="http://schemas.microsoft.com/office/drawing/2014/main" id="{55D5BCC8-2CA4-EC2A-A78D-3F34C2A811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90A459-55EB-A40E-8E2C-FE3B1307A83E}"/>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358299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7D2B-38EF-CB3C-416D-26EFB2E2629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8991F1-58CD-C27C-7254-C409E8A101FF}"/>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4" name="Footer Placeholder 3">
            <a:extLst>
              <a:ext uri="{FF2B5EF4-FFF2-40B4-BE49-F238E27FC236}">
                <a16:creationId xmlns:a16="http://schemas.microsoft.com/office/drawing/2014/main" id="{C21B63A8-0C4B-F511-F16D-4A6C4B6028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6431C2-2B63-8941-0C3F-C6AE861FA718}"/>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350444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2BD94D-DF6D-AE7D-4A40-A84B7524D4C5}"/>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3" name="Footer Placeholder 2">
            <a:extLst>
              <a:ext uri="{FF2B5EF4-FFF2-40B4-BE49-F238E27FC236}">
                <a16:creationId xmlns:a16="http://schemas.microsoft.com/office/drawing/2014/main" id="{BFA2A8DA-F68B-B1A4-1C84-1BFC5D22BC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6E0946-BA28-5347-7651-504A206049A6}"/>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130959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CD4E-373A-CAEC-668D-D5A8A93FC68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59BE7E9-65AD-0E9D-FA56-2E419DE39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FC9A20F-6EFB-9838-1D04-5FE1B4288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F358B6-C50B-8194-5762-1306BC1EA6EA}"/>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6" name="Footer Placeholder 5">
            <a:extLst>
              <a:ext uri="{FF2B5EF4-FFF2-40B4-BE49-F238E27FC236}">
                <a16:creationId xmlns:a16="http://schemas.microsoft.com/office/drawing/2014/main" id="{D15CC8CF-67A4-5096-CDEF-B719474B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53F42-387B-95DB-D098-4D5232525905}"/>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43756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C344-33CD-4C5E-E3E7-CEADE03F22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C9AF94B-AD98-F78D-D6E4-2DFE75FB6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3301B1-8FCA-A1E1-FACA-4B38245A2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67EE61-D966-B011-304B-F55A5E755F4F}"/>
              </a:ext>
            </a:extLst>
          </p:cNvPr>
          <p:cNvSpPr>
            <a:spLocks noGrp="1"/>
          </p:cNvSpPr>
          <p:nvPr>
            <p:ph type="dt" sz="half" idx="10"/>
          </p:nvPr>
        </p:nvSpPr>
        <p:spPr/>
        <p:txBody>
          <a:bodyPr/>
          <a:lstStyle/>
          <a:p>
            <a:fld id="{73892CF0-F575-6E4E-8FF7-6208A9F2610F}" type="datetimeFigureOut">
              <a:rPr lang="en-US" smtClean="0"/>
              <a:t>1/21/2023</a:t>
            </a:fld>
            <a:endParaRPr lang="en-US"/>
          </a:p>
        </p:txBody>
      </p:sp>
      <p:sp>
        <p:nvSpPr>
          <p:cNvPr id="6" name="Footer Placeholder 5">
            <a:extLst>
              <a:ext uri="{FF2B5EF4-FFF2-40B4-BE49-F238E27FC236}">
                <a16:creationId xmlns:a16="http://schemas.microsoft.com/office/drawing/2014/main" id="{05873908-90D1-4413-D67C-05A05500C3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159120-4542-42FF-CFD2-44DAFC3287C3}"/>
              </a:ext>
            </a:extLst>
          </p:cNvPr>
          <p:cNvSpPr>
            <a:spLocks noGrp="1"/>
          </p:cNvSpPr>
          <p:nvPr>
            <p:ph type="sldNum" sz="quarter" idx="12"/>
          </p:nvPr>
        </p:nvSpPr>
        <p:spPr/>
        <p:txBody>
          <a:bodyPr/>
          <a:lstStyle/>
          <a:p>
            <a:fld id="{517314D8-3606-D041-A772-83FDA18C29CC}" type="slidenum">
              <a:rPr lang="en-US" smtClean="0"/>
              <a:t>‹#›</a:t>
            </a:fld>
            <a:endParaRPr lang="en-US"/>
          </a:p>
        </p:txBody>
      </p:sp>
    </p:spTree>
    <p:extLst>
      <p:ext uri="{BB962C8B-B14F-4D97-AF65-F5344CB8AC3E}">
        <p14:creationId xmlns:p14="http://schemas.microsoft.com/office/powerpoint/2010/main" val="401178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7B87EA-D387-85E6-680E-F042F2DD3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CFC2EAE-F4FB-E86B-F804-ADE2A509D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5AE911A-9D0F-B63D-8903-38B6A036A9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CF0-F575-6E4E-8FF7-6208A9F2610F}" type="datetimeFigureOut">
              <a:rPr lang="en-US" smtClean="0"/>
              <a:t>1/21/2023</a:t>
            </a:fld>
            <a:endParaRPr lang="en-US"/>
          </a:p>
        </p:txBody>
      </p:sp>
      <p:sp>
        <p:nvSpPr>
          <p:cNvPr id="5" name="Footer Placeholder 4">
            <a:extLst>
              <a:ext uri="{FF2B5EF4-FFF2-40B4-BE49-F238E27FC236}">
                <a16:creationId xmlns:a16="http://schemas.microsoft.com/office/drawing/2014/main" id="{616CE823-4DE4-5894-0CD5-4E228B942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1BBB9A-DC9A-519B-26BC-5853EDEB1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314D8-3606-D041-A772-83FDA18C29CC}" type="slidenum">
              <a:rPr lang="en-US" smtClean="0"/>
              <a:t>‹#›</a:t>
            </a:fld>
            <a:endParaRPr lang="en-US"/>
          </a:p>
        </p:txBody>
      </p:sp>
    </p:spTree>
    <p:extLst>
      <p:ext uri="{BB962C8B-B14F-4D97-AF65-F5344CB8AC3E}">
        <p14:creationId xmlns:p14="http://schemas.microsoft.com/office/powerpoint/2010/main" val="96712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cert.nic.in/textbook/pdf/kehp101.pdf" TargetMode="External"/><Relationship Id="rId2" Type="http://schemas.openxmlformats.org/officeDocument/2006/relationships/hyperlink" Target="https://www.careerindia.com/courses/unique-courses/what-is-physical-education-scope-career-opportunities-011955.html?story=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52AE-5604-5654-4CA9-19D154096497}"/>
              </a:ext>
            </a:extLst>
          </p:cNvPr>
          <p:cNvSpPr>
            <a:spLocks noGrp="1"/>
          </p:cNvSpPr>
          <p:nvPr>
            <p:ph type="title"/>
          </p:nvPr>
        </p:nvSpPr>
        <p:spPr>
          <a:xfrm>
            <a:off x="838200" y="430924"/>
            <a:ext cx="10515600" cy="6117021"/>
          </a:xfrm>
        </p:spPr>
        <p:txBody>
          <a:bodyPr>
            <a:normAutofit fontScale="90000"/>
          </a:bodyPr>
          <a:lstStyle/>
          <a:p>
            <a:pPr algn="ctr"/>
            <a:r>
              <a:rPr lang="en-US" dirty="0"/>
              <a:t>KHATRA ADIBASI MAHAVIDYALAYA</a:t>
            </a:r>
            <a:br>
              <a:rPr lang="en-US" dirty="0"/>
            </a:br>
            <a:br>
              <a:rPr lang="en-US" dirty="0"/>
            </a:br>
            <a:br>
              <a:rPr lang="en-US" dirty="0"/>
            </a:br>
            <a:r>
              <a:rPr lang="en-US" sz="2000" b="1" dirty="0">
                <a:solidFill>
                  <a:srgbClr val="C00000"/>
                </a:solidFill>
              </a:rPr>
              <a:t>P.O- Khatra,   Dist.-Bankura,  West Bengal, Pin-722140</a:t>
            </a:r>
            <a:br>
              <a:rPr lang="en-US" sz="2000" b="1" dirty="0"/>
            </a:br>
            <a:br>
              <a:rPr lang="en-US" sz="2000" b="1" dirty="0"/>
            </a:br>
            <a:r>
              <a:rPr lang="en-US" sz="2000" b="1" dirty="0"/>
              <a:t>Name of the Teacher- Monojit Mondal</a:t>
            </a:r>
            <a:br>
              <a:rPr lang="en-US" sz="2000" b="1" dirty="0"/>
            </a:br>
            <a:br>
              <a:rPr lang="en-US" sz="1600" dirty="0"/>
            </a:br>
            <a:r>
              <a:rPr lang="en-US" sz="1800" b="1" dirty="0"/>
              <a:t>Class- </a:t>
            </a:r>
            <a:r>
              <a:rPr lang="en-IN" sz="1800" b="1" dirty="0">
                <a:effectLst/>
                <a:latin typeface="Arial" panose="020B0604020202020204" pitchFamily="34" charset="0"/>
              </a:rPr>
              <a:t>B.A. Program in Physical Education 1</a:t>
            </a:r>
            <a:r>
              <a:rPr lang="en-IN" sz="1800" b="1" baseline="30000" dirty="0">
                <a:effectLst/>
                <a:latin typeface="Arial" panose="020B0604020202020204" pitchFamily="34" charset="0"/>
              </a:rPr>
              <a:t>st</a:t>
            </a:r>
            <a:r>
              <a:rPr lang="en-IN" sz="1800" b="1" dirty="0">
                <a:effectLst/>
                <a:latin typeface="Arial" panose="020B0604020202020204" pitchFamily="34" charset="0"/>
              </a:rPr>
              <a:t> semester</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effectLst/>
                <a:latin typeface="Arial" panose="020B0604020202020204" pitchFamily="34" charset="0"/>
              </a:rPr>
              <a:t>Subject- Physical Education</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solidFill>
                  <a:srgbClr val="002060"/>
                </a:solidFill>
                <a:effectLst/>
                <a:latin typeface="Arial" panose="020B0604020202020204" pitchFamily="34" charset="0"/>
              </a:rPr>
              <a:t>Course Title-</a:t>
            </a:r>
            <a:r>
              <a:rPr lang="en-IN" sz="1800" b="1" dirty="0">
                <a:solidFill>
                  <a:srgbClr val="002060"/>
                </a:solidFill>
                <a:effectLst/>
                <a:latin typeface="Verdana" panose="020B0604030504040204" pitchFamily="34" charset="0"/>
              </a:rPr>
              <a:t>FOUNDATION AND HISTORY OF PHYSICAL </a:t>
            </a:r>
            <a:br>
              <a:rPr lang="en-IN" sz="900" dirty="0">
                <a:solidFill>
                  <a:srgbClr val="002060"/>
                </a:solidFill>
              </a:rPr>
            </a:br>
            <a:r>
              <a:rPr lang="en-IN" sz="1800" b="1" dirty="0">
                <a:solidFill>
                  <a:srgbClr val="002060"/>
                </a:solidFill>
                <a:effectLst/>
                <a:latin typeface="Verdana" panose="020B0604030504040204" pitchFamily="34" charset="0"/>
              </a:rPr>
              <a:t>EDUCATION </a:t>
            </a:r>
            <a:br>
              <a:rPr lang="en-IN" sz="1800" b="1" dirty="0">
                <a:solidFill>
                  <a:srgbClr val="002060"/>
                </a:solidFill>
                <a:effectLst/>
                <a:latin typeface="Verdana" panose="020B0604030504040204" pitchFamily="34" charset="0"/>
              </a:rPr>
            </a:br>
            <a:br>
              <a:rPr lang="en-IN" sz="1800" b="1" dirty="0">
                <a:effectLst/>
                <a:latin typeface="Verdana" panose="020B0604030504040204" pitchFamily="34" charset="0"/>
              </a:rPr>
            </a:br>
            <a:r>
              <a:rPr lang="en-IN" sz="1800" b="1" dirty="0">
                <a:effectLst/>
                <a:latin typeface="Verdana" panose="020B0604030504040204" pitchFamily="34" charset="0"/>
              </a:rPr>
              <a:t>Topic-</a:t>
            </a:r>
            <a:r>
              <a:rPr lang="en-IN" sz="1800" b="1" dirty="0">
                <a:effectLst/>
                <a:latin typeface="TimesNewRomanPSMT"/>
              </a:rPr>
              <a:t>Definition, Meaning and Scope of Physical Education. </a:t>
            </a:r>
            <a:br>
              <a:rPr lang="en-IN" sz="1800" b="1" dirty="0">
                <a:effectLst/>
                <a:latin typeface="TimesNewRomanPSMT"/>
              </a:rPr>
            </a:br>
            <a:br>
              <a:rPr lang="en-IN" sz="1800" b="1" dirty="0">
                <a:effectLst/>
                <a:latin typeface="TimesNewRomanPSMT"/>
              </a:rPr>
            </a:br>
            <a:r>
              <a:rPr lang="en-IN" sz="1800" b="1" dirty="0">
                <a:effectLst/>
                <a:latin typeface="TimesNewRomanPSMT"/>
              </a:rPr>
              <a:t>Session: 2017-18</a:t>
            </a:r>
            <a:br>
              <a:rPr lang="en-IN" sz="800" dirty="0">
                <a:effectLst/>
              </a:rPr>
            </a:br>
            <a:br>
              <a:rPr lang="en-IN" sz="900" dirty="0"/>
            </a:br>
            <a:br>
              <a:rPr lang="en-IN" sz="1800" b="1" dirty="0">
                <a:effectLst/>
                <a:latin typeface="Arial" panose="020B0604020202020204" pitchFamily="34" charset="0"/>
              </a:rPr>
            </a:br>
            <a:br>
              <a:rPr lang="en-IN" sz="800" dirty="0"/>
            </a:br>
            <a:br>
              <a:rPr lang="en-US" sz="1600" dirty="0"/>
            </a:br>
            <a:endParaRPr lang="en-US" sz="1600" dirty="0"/>
          </a:p>
        </p:txBody>
      </p:sp>
      <p:pic>
        <p:nvPicPr>
          <p:cNvPr id="16" name="Content Placeholder 8">
            <a:extLst>
              <a:ext uri="{FF2B5EF4-FFF2-40B4-BE49-F238E27FC236}">
                <a16:creationId xmlns:a16="http://schemas.microsoft.com/office/drawing/2014/main" id="{F04C3748-2EF4-8BAA-94DC-4F70C1596BF8}"/>
              </a:ext>
            </a:extLst>
          </p:cNvPr>
          <p:cNvPicPr>
            <a:picLocks noGrp="1" noChangeAspect="1"/>
          </p:cNvPicPr>
          <p:nvPr>
            <p:ph idx="1"/>
          </p:nvPr>
        </p:nvPicPr>
        <p:blipFill>
          <a:blip r:embed="rId2"/>
          <a:stretch>
            <a:fillRect/>
          </a:stretch>
        </p:blipFill>
        <p:spPr>
          <a:xfrm>
            <a:off x="5522419" y="1472900"/>
            <a:ext cx="1147161" cy="763383"/>
          </a:xfrm>
        </p:spPr>
      </p:pic>
    </p:spTree>
    <p:extLst>
      <p:ext uri="{BB962C8B-B14F-4D97-AF65-F5344CB8AC3E}">
        <p14:creationId xmlns:p14="http://schemas.microsoft.com/office/powerpoint/2010/main" val="381333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23231-F1F2-6EC1-99D2-15E4050F4C4F}"/>
              </a:ext>
            </a:extLst>
          </p:cNvPr>
          <p:cNvSpPr>
            <a:spLocks noGrp="1"/>
          </p:cNvSpPr>
          <p:nvPr>
            <p:ph type="title"/>
          </p:nvPr>
        </p:nvSpPr>
        <p:spPr/>
        <p:txBody>
          <a:bodyPr/>
          <a:lstStyle/>
          <a:p>
            <a:r>
              <a:rPr lang="en-IN" sz="4400" b="1" dirty="0">
                <a:effectLst/>
                <a:latin typeface="TimesNewRomanPSMT"/>
              </a:rPr>
              <a:t>Definition of Physical Education</a:t>
            </a:r>
            <a:endParaRPr lang="en-US" dirty="0"/>
          </a:p>
        </p:txBody>
      </p:sp>
      <p:sp>
        <p:nvSpPr>
          <p:cNvPr id="3" name="Content Placeholder 2">
            <a:extLst>
              <a:ext uri="{FF2B5EF4-FFF2-40B4-BE49-F238E27FC236}">
                <a16:creationId xmlns:a16="http://schemas.microsoft.com/office/drawing/2014/main" id="{D62C64AD-E9FF-8981-00C6-3DFF58469599}"/>
              </a:ext>
            </a:extLst>
          </p:cNvPr>
          <p:cNvSpPr>
            <a:spLocks noGrp="1"/>
          </p:cNvSpPr>
          <p:nvPr>
            <p:ph idx="1"/>
          </p:nvPr>
        </p:nvSpPr>
        <p:spPr>
          <a:xfrm>
            <a:off x="838200" y="1870596"/>
            <a:ext cx="10515600" cy="4351338"/>
          </a:xfrm>
        </p:spPr>
        <p:txBody>
          <a:bodyPr>
            <a:normAutofit fontScale="92500"/>
          </a:bodyPr>
          <a:lstStyle/>
          <a:p>
            <a:pPr algn="just"/>
            <a:r>
              <a:rPr lang="en-IN" b="0" i="0" dirty="0">
                <a:solidFill>
                  <a:srgbClr val="202124"/>
                </a:solidFill>
                <a:effectLst/>
                <a:latin typeface="arial" panose="020B0604020202020204" pitchFamily="34" charset="0"/>
              </a:rPr>
              <a:t>William, Physical education is the sum of man's physical activities selected as to kind and conducted as to outcomes." According to J.B. Nash, "Physical Education is that </a:t>
            </a:r>
            <a:r>
              <a:rPr lang="en-IN" b="1" i="0" dirty="0">
                <a:solidFill>
                  <a:srgbClr val="202124"/>
                </a:solidFill>
                <a:effectLst/>
                <a:latin typeface="arial" panose="020B0604020202020204" pitchFamily="34" charset="0"/>
              </a:rPr>
              <a:t>field of education which deals with big muscle activities and their related responses</a:t>
            </a:r>
            <a:r>
              <a:rPr lang="en-IN" b="0" i="0" dirty="0">
                <a:solidFill>
                  <a:srgbClr val="202124"/>
                </a:solidFill>
                <a:effectLst/>
                <a:latin typeface="arial" panose="020B0604020202020204" pitchFamily="34" charset="0"/>
              </a:rPr>
              <a:t>.</a:t>
            </a:r>
          </a:p>
          <a:p>
            <a:pPr marL="0" indent="0" algn="just">
              <a:buNone/>
            </a:pPr>
            <a:endParaRPr lang="en-IN" b="0" i="0" dirty="0">
              <a:solidFill>
                <a:srgbClr val="202124"/>
              </a:solidFill>
              <a:effectLst/>
              <a:latin typeface="arial" panose="020B0604020202020204" pitchFamily="34" charset="0"/>
            </a:endParaRPr>
          </a:p>
          <a:p>
            <a:pPr algn="just"/>
            <a:r>
              <a:rPr lang="en-IN" dirty="0"/>
              <a:t>According to the Ministry of Education and National Planning for Physical Education and Recreation, “The aim of physical education must be to make every child physically, mentally and emotionally fit and also to develop in him personal and social qualities that will help to live happily with others. Physical education programme should also aim to build good citizens of the country.”</a:t>
            </a:r>
            <a:endParaRPr lang="en-US" dirty="0"/>
          </a:p>
        </p:txBody>
      </p:sp>
    </p:spTree>
    <p:extLst>
      <p:ext uri="{BB962C8B-B14F-4D97-AF65-F5344CB8AC3E}">
        <p14:creationId xmlns:p14="http://schemas.microsoft.com/office/powerpoint/2010/main" val="350479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BB0BB-BFEF-9AC9-2807-0ACF01083C57}"/>
              </a:ext>
            </a:extLst>
          </p:cNvPr>
          <p:cNvSpPr>
            <a:spLocks noGrp="1"/>
          </p:cNvSpPr>
          <p:nvPr>
            <p:ph type="title"/>
          </p:nvPr>
        </p:nvSpPr>
        <p:spPr/>
        <p:txBody>
          <a:bodyPr/>
          <a:lstStyle/>
          <a:p>
            <a:r>
              <a:rPr lang="en-IN" sz="4400" b="1" dirty="0">
                <a:effectLst/>
                <a:latin typeface="TimesNewRomanPSMT"/>
              </a:rPr>
              <a:t>Definition of Physical Education</a:t>
            </a:r>
            <a:endParaRPr lang="en-US" dirty="0"/>
          </a:p>
        </p:txBody>
      </p:sp>
      <p:sp>
        <p:nvSpPr>
          <p:cNvPr id="3" name="Content Placeholder 2">
            <a:extLst>
              <a:ext uri="{FF2B5EF4-FFF2-40B4-BE49-F238E27FC236}">
                <a16:creationId xmlns:a16="http://schemas.microsoft.com/office/drawing/2014/main" id="{4A7115FD-E4A4-CC40-8E04-54343D98E95A}"/>
              </a:ext>
            </a:extLst>
          </p:cNvPr>
          <p:cNvSpPr>
            <a:spLocks noGrp="1"/>
          </p:cNvSpPr>
          <p:nvPr>
            <p:ph idx="1"/>
          </p:nvPr>
        </p:nvSpPr>
        <p:spPr/>
        <p:txBody>
          <a:bodyPr>
            <a:normAutofit lnSpcReduction="10000"/>
          </a:bodyPr>
          <a:lstStyle/>
          <a:p>
            <a:pPr algn="just"/>
            <a:r>
              <a:rPr lang="en-IN" dirty="0"/>
              <a:t>According to the Central Advisory Board of Physical Education and Recreation, </a:t>
            </a:r>
          </a:p>
          <a:p>
            <a:pPr marL="0" indent="0" algn="just">
              <a:buNone/>
            </a:pPr>
            <a:r>
              <a:rPr lang="en-IN" dirty="0"/>
              <a:t>“Physical education is the process of education through physical activities. It is the development of the total personality of the child to its fullness and perfection in body, mind and spirit.”</a:t>
            </a:r>
          </a:p>
          <a:p>
            <a:pPr algn="just"/>
            <a:r>
              <a:rPr lang="en-IN" b="0" i="0" dirty="0">
                <a:solidFill>
                  <a:srgbClr val="202124"/>
                </a:solidFill>
                <a:effectLst/>
                <a:latin typeface="arial" panose="020B0604020202020204" pitchFamily="34" charset="0"/>
              </a:rPr>
              <a:t>Bucher has defined Physical Education as an “Integral part of total educational process, is a field of endeavour which has its aim — the development of physically, mentally, emotionally and socially fit citizens through the medium of physical activities which have been selected with a view to realise these outcomes.”</a:t>
            </a:r>
            <a:endParaRPr lang="en-IN" dirty="0"/>
          </a:p>
          <a:p>
            <a:pPr marL="0" indent="0">
              <a:buNone/>
            </a:pPr>
            <a:endParaRPr lang="en-IN" dirty="0"/>
          </a:p>
        </p:txBody>
      </p:sp>
    </p:spTree>
    <p:extLst>
      <p:ext uri="{BB962C8B-B14F-4D97-AF65-F5344CB8AC3E}">
        <p14:creationId xmlns:p14="http://schemas.microsoft.com/office/powerpoint/2010/main" val="149652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72F0-B9DF-38A9-4C09-D4469B14792D}"/>
              </a:ext>
            </a:extLst>
          </p:cNvPr>
          <p:cNvSpPr>
            <a:spLocks noGrp="1"/>
          </p:cNvSpPr>
          <p:nvPr>
            <p:ph type="title"/>
          </p:nvPr>
        </p:nvSpPr>
        <p:spPr/>
        <p:txBody>
          <a:bodyPr/>
          <a:lstStyle/>
          <a:p>
            <a:r>
              <a:rPr lang="en-IN" sz="4400" b="1" dirty="0">
                <a:effectLst/>
                <a:latin typeface="TimesNewRomanPSMT"/>
              </a:rPr>
              <a:t>Definition of Physical Education</a:t>
            </a:r>
            <a:endParaRPr lang="en-US" dirty="0"/>
          </a:p>
        </p:txBody>
      </p:sp>
      <p:sp>
        <p:nvSpPr>
          <p:cNvPr id="3" name="Content Placeholder 2">
            <a:extLst>
              <a:ext uri="{FF2B5EF4-FFF2-40B4-BE49-F238E27FC236}">
                <a16:creationId xmlns:a16="http://schemas.microsoft.com/office/drawing/2014/main" id="{AA0D43A0-738F-BAA1-B493-D68778096CDB}"/>
              </a:ext>
            </a:extLst>
          </p:cNvPr>
          <p:cNvSpPr>
            <a:spLocks noGrp="1"/>
          </p:cNvSpPr>
          <p:nvPr>
            <p:ph idx="1"/>
          </p:nvPr>
        </p:nvSpPr>
        <p:spPr/>
        <p:txBody>
          <a:bodyPr/>
          <a:lstStyle/>
          <a:p>
            <a:pPr algn="just"/>
            <a:r>
              <a:rPr lang="en-IN" b="0" i="0" dirty="0">
                <a:solidFill>
                  <a:srgbClr val="000000"/>
                </a:solidFill>
                <a:effectLst/>
                <a:latin typeface="arial" panose="020B0604020202020204" pitchFamily="34" charset="0"/>
              </a:rPr>
              <a:t>Barrow defined Physical Education as an education of and through human movement where many of educational objectives are achieved by means of big muscle activities involving sports, games, gymnastic, dance and exercise.</a:t>
            </a:r>
          </a:p>
          <a:p>
            <a:pPr algn="just"/>
            <a:r>
              <a:rPr lang="en-IN" b="0" i="0" dirty="0">
                <a:solidFill>
                  <a:srgbClr val="000000"/>
                </a:solidFill>
                <a:effectLst/>
                <a:latin typeface="arial" panose="020B0604020202020204" pitchFamily="34" charset="0"/>
              </a:rPr>
              <a:t>Jackson R. Sharman points out that physical education is that part of education which takes place through activities, which involves the motor mechanism of human body which results in an individual’s formulating behaviour patterns.</a:t>
            </a:r>
          </a:p>
          <a:p>
            <a:endParaRPr lang="en-IN" b="0" i="0"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86303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5CAA2-2797-3136-B9AE-F39F7CB51DA7}"/>
              </a:ext>
            </a:extLst>
          </p:cNvPr>
          <p:cNvSpPr>
            <a:spLocks noGrp="1"/>
          </p:cNvSpPr>
          <p:nvPr>
            <p:ph type="title"/>
          </p:nvPr>
        </p:nvSpPr>
        <p:spPr/>
        <p:txBody>
          <a:bodyPr/>
          <a:lstStyle/>
          <a:p>
            <a:r>
              <a:rPr lang="en-US" dirty="0"/>
              <a:t>Meaning of Physical Education </a:t>
            </a:r>
          </a:p>
        </p:txBody>
      </p:sp>
      <p:sp>
        <p:nvSpPr>
          <p:cNvPr id="3" name="Content Placeholder 2">
            <a:extLst>
              <a:ext uri="{FF2B5EF4-FFF2-40B4-BE49-F238E27FC236}">
                <a16:creationId xmlns:a16="http://schemas.microsoft.com/office/drawing/2014/main" id="{F62B98C6-EF66-4A1C-5BF3-70B7A076C55B}"/>
              </a:ext>
            </a:extLst>
          </p:cNvPr>
          <p:cNvSpPr>
            <a:spLocks noGrp="1"/>
          </p:cNvSpPr>
          <p:nvPr>
            <p:ph idx="1"/>
          </p:nvPr>
        </p:nvSpPr>
        <p:spPr/>
        <p:txBody>
          <a:bodyPr>
            <a:normAutofit lnSpcReduction="10000"/>
          </a:bodyPr>
          <a:lstStyle/>
          <a:p>
            <a:pPr algn="just"/>
            <a:r>
              <a:rPr lang="en-IN" dirty="0"/>
              <a:t>Physical Education is an education which brings improvement in human performance with the help of physical activities. Physical activities range from simple walking to jogging, running, sprinting, hopping, jumping, climbing, throwing, pushing, pulling, kicking, etc. Education without physical activities is like body without soul. There is no controversy in giving due place to physical education and different forms of exercises in the total set-up of education. All teachings in human education begin with physical education. Physical education is also considered as movement education as the life begins from movement only. In general life is characterised by movement. The movement starts from the birth of a child, till the end of life.</a:t>
            </a:r>
            <a:endParaRPr lang="en-US" dirty="0"/>
          </a:p>
        </p:txBody>
      </p:sp>
    </p:spTree>
    <p:extLst>
      <p:ext uri="{BB962C8B-B14F-4D97-AF65-F5344CB8AC3E}">
        <p14:creationId xmlns:p14="http://schemas.microsoft.com/office/powerpoint/2010/main" val="9028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C8BF8-14C7-C0A9-78BD-CA715E8A9FB1}"/>
              </a:ext>
            </a:extLst>
          </p:cNvPr>
          <p:cNvSpPr>
            <a:spLocks noGrp="1"/>
          </p:cNvSpPr>
          <p:nvPr>
            <p:ph type="title"/>
          </p:nvPr>
        </p:nvSpPr>
        <p:spPr/>
        <p:txBody>
          <a:bodyPr/>
          <a:lstStyle/>
          <a:p>
            <a:r>
              <a:rPr lang="en-US" dirty="0"/>
              <a:t>Meaning of Physical Education </a:t>
            </a:r>
          </a:p>
        </p:txBody>
      </p:sp>
      <p:sp>
        <p:nvSpPr>
          <p:cNvPr id="3" name="Content Placeholder 2">
            <a:extLst>
              <a:ext uri="{FF2B5EF4-FFF2-40B4-BE49-F238E27FC236}">
                <a16:creationId xmlns:a16="http://schemas.microsoft.com/office/drawing/2014/main" id="{6A7A5336-C3D6-9D80-A8C3-6503D494B9AA}"/>
              </a:ext>
            </a:extLst>
          </p:cNvPr>
          <p:cNvSpPr>
            <a:spLocks noGrp="1"/>
          </p:cNvSpPr>
          <p:nvPr>
            <p:ph idx="1"/>
          </p:nvPr>
        </p:nvSpPr>
        <p:spPr>
          <a:xfrm>
            <a:off x="464695" y="1379095"/>
            <a:ext cx="10889105" cy="5786204"/>
          </a:xfrm>
        </p:spPr>
        <p:txBody>
          <a:bodyPr>
            <a:normAutofit fontScale="92500" lnSpcReduction="20000"/>
          </a:bodyPr>
          <a:lstStyle/>
          <a:p>
            <a:pPr algn="just"/>
            <a:r>
              <a:rPr lang="en-IN" dirty="0"/>
              <a:t>Mental, intellectual, emotional and social development of a growing child is dependent and closely related to physical development. A physically fit individual possesses a well-balanced personality which is, mentally sharp, emotionally stable and socially well-adjusted. Physical education teaches how to acquire ability to develop strength, speed, endurance and coordination abilities. It also emphasises on achieving social qualities, such as, empathy, cooperation, friendliness, team spirit, and respect for rules, which are essential for healthy social relations with others. In this era of technological advancement, physical education and sports are considered essential for health, fitness, wellness, vigour and strength. The concept of physical education is not new. The fact is that it has its roots in the ancient period. At various stages in history, different people have associated different meanings to the word ‘Physical Education’. Physical Education in simple words is understood as learning with the help of movements of body and realising the benefits at mental level. It simply means education through the use of physique and physical movements and deriving the advantage for social gain. Some of the definitions given by well known authors are given here to understand and for the ready reference of the students.</a:t>
            </a:r>
            <a:endParaRPr lang="en-US" dirty="0"/>
          </a:p>
        </p:txBody>
      </p:sp>
    </p:spTree>
    <p:extLst>
      <p:ext uri="{BB962C8B-B14F-4D97-AF65-F5344CB8AC3E}">
        <p14:creationId xmlns:p14="http://schemas.microsoft.com/office/powerpoint/2010/main" val="81417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BF66-4FCB-39BF-6B11-1ABCDE810696}"/>
              </a:ext>
            </a:extLst>
          </p:cNvPr>
          <p:cNvSpPr>
            <a:spLocks noGrp="1"/>
          </p:cNvSpPr>
          <p:nvPr>
            <p:ph type="title"/>
          </p:nvPr>
        </p:nvSpPr>
        <p:spPr/>
        <p:txBody>
          <a:bodyPr/>
          <a:lstStyle/>
          <a:p>
            <a:r>
              <a:rPr lang="en-US" dirty="0"/>
              <a:t>Scope of Physical Education </a:t>
            </a:r>
          </a:p>
        </p:txBody>
      </p:sp>
      <p:sp>
        <p:nvSpPr>
          <p:cNvPr id="3" name="Content Placeholder 2">
            <a:extLst>
              <a:ext uri="{FF2B5EF4-FFF2-40B4-BE49-F238E27FC236}">
                <a16:creationId xmlns:a16="http://schemas.microsoft.com/office/drawing/2014/main" id="{708AD18C-6F19-9C8F-72C6-608368A305D5}"/>
              </a:ext>
            </a:extLst>
          </p:cNvPr>
          <p:cNvSpPr>
            <a:spLocks noGrp="1"/>
          </p:cNvSpPr>
          <p:nvPr>
            <p:ph idx="1"/>
          </p:nvPr>
        </p:nvSpPr>
        <p:spPr/>
        <p:txBody>
          <a:bodyPr/>
          <a:lstStyle/>
          <a:p>
            <a:r>
              <a:rPr lang="en-IN" b="1" i="0" dirty="0">
                <a:solidFill>
                  <a:srgbClr val="000000"/>
                </a:solidFill>
                <a:effectLst/>
                <a:latin typeface="Open Sans" panose="020F0502020204030204" pitchFamily="34" charset="0"/>
              </a:rPr>
              <a:t>What is the scope?</a:t>
            </a:r>
            <a:br>
              <a:rPr lang="en-IN" dirty="0"/>
            </a:br>
            <a:r>
              <a:rPr lang="en-IN" b="0" i="0" dirty="0">
                <a:solidFill>
                  <a:srgbClr val="000000"/>
                </a:solidFill>
                <a:effectLst/>
                <a:latin typeface="Open Sans" panose="020F0502020204030204" pitchFamily="34" charset="0"/>
              </a:rPr>
              <a:t>Physical activity must be learned; hence there is a need for thinking on the part of the intellectual mechanism, with a resulting acquisition of knowledge. Physical activities are essential for the development of a child's scientific insight, intelligence and superior type of reflective thinking.</a:t>
            </a:r>
            <a:endParaRPr lang="en-US" dirty="0"/>
          </a:p>
        </p:txBody>
      </p:sp>
    </p:spTree>
    <p:extLst>
      <p:ext uri="{BB962C8B-B14F-4D97-AF65-F5344CB8AC3E}">
        <p14:creationId xmlns:p14="http://schemas.microsoft.com/office/powerpoint/2010/main" val="1288527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F7EB4-EEA6-5EB7-0AD3-7EAF3B5455A8}"/>
              </a:ext>
            </a:extLst>
          </p:cNvPr>
          <p:cNvSpPr>
            <a:spLocks noGrp="1"/>
          </p:cNvSpPr>
          <p:nvPr>
            <p:ph type="title"/>
          </p:nvPr>
        </p:nvSpPr>
        <p:spPr/>
        <p:txBody>
          <a:bodyPr/>
          <a:lstStyle/>
          <a:p>
            <a:r>
              <a:rPr lang="en-US" dirty="0"/>
              <a:t>Scope of Physical Education </a:t>
            </a:r>
          </a:p>
        </p:txBody>
      </p:sp>
      <p:sp>
        <p:nvSpPr>
          <p:cNvPr id="3" name="Content Placeholder 2">
            <a:extLst>
              <a:ext uri="{FF2B5EF4-FFF2-40B4-BE49-F238E27FC236}">
                <a16:creationId xmlns:a16="http://schemas.microsoft.com/office/drawing/2014/main" id="{EE944A0F-602E-22A1-763C-D914E5772A7E}"/>
              </a:ext>
            </a:extLst>
          </p:cNvPr>
          <p:cNvSpPr>
            <a:spLocks noGrp="1"/>
          </p:cNvSpPr>
          <p:nvPr>
            <p:ph idx="1"/>
          </p:nvPr>
        </p:nvSpPr>
        <p:spPr>
          <a:xfrm>
            <a:off x="179882" y="1843790"/>
            <a:ext cx="11173918" cy="5014209"/>
          </a:xfrm>
        </p:spPr>
        <p:txBody>
          <a:bodyPr>
            <a:normAutofit fontScale="92500" lnSpcReduction="20000"/>
          </a:bodyPr>
          <a:lstStyle/>
          <a:p>
            <a:r>
              <a:rPr lang="en-IN" b="0" i="0" dirty="0">
                <a:solidFill>
                  <a:srgbClr val="000000"/>
                </a:solidFill>
                <a:effectLst/>
                <a:latin typeface="Open Sans" panose="020B0606030504020204" pitchFamily="34" charset="0"/>
              </a:rPr>
              <a:t>What are the job roles for Physical Education? </a:t>
            </a:r>
          </a:p>
          <a:p>
            <a:r>
              <a:rPr lang="en-IN" b="0" i="0" dirty="0">
                <a:solidFill>
                  <a:srgbClr val="000000"/>
                </a:solidFill>
                <a:effectLst/>
                <a:latin typeface="Open Sans" panose="020B0606030504020204" pitchFamily="34" charset="0"/>
              </a:rPr>
              <a:t>Teacher </a:t>
            </a:r>
          </a:p>
          <a:p>
            <a:r>
              <a:rPr lang="en-IN" b="0" i="0" dirty="0">
                <a:solidFill>
                  <a:srgbClr val="000000"/>
                </a:solidFill>
                <a:effectLst/>
                <a:latin typeface="Open Sans" panose="020B0606030504020204" pitchFamily="34" charset="0"/>
              </a:rPr>
              <a:t>Assistant Professor </a:t>
            </a:r>
          </a:p>
          <a:p>
            <a:r>
              <a:rPr lang="en-IN" b="0" i="0" dirty="0">
                <a:solidFill>
                  <a:srgbClr val="000000"/>
                </a:solidFill>
                <a:effectLst/>
                <a:latin typeface="Open Sans" panose="020B0606030504020204" pitchFamily="34" charset="0"/>
              </a:rPr>
              <a:t>Sports Manager </a:t>
            </a:r>
          </a:p>
          <a:p>
            <a:r>
              <a:rPr lang="en-IN" b="0" i="0" dirty="0">
                <a:solidFill>
                  <a:srgbClr val="000000"/>
                </a:solidFill>
                <a:effectLst/>
                <a:latin typeface="Open Sans" panose="020B0606030504020204" pitchFamily="34" charset="0"/>
              </a:rPr>
              <a:t>Physical Therapist </a:t>
            </a:r>
          </a:p>
          <a:p>
            <a:r>
              <a:rPr lang="en-IN" b="0" i="0" dirty="0">
                <a:solidFill>
                  <a:srgbClr val="000000"/>
                </a:solidFill>
                <a:effectLst/>
                <a:latin typeface="Open Sans" panose="020B0606030504020204" pitchFamily="34" charset="0"/>
              </a:rPr>
              <a:t>Physical Education Trainer</a:t>
            </a:r>
          </a:p>
          <a:p>
            <a:r>
              <a:rPr lang="en-IN" b="0" i="0" dirty="0">
                <a:solidFill>
                  <a:srgbClr val="000000"/>
                </a:solidFill>
                <a:effectLst/>
                <a:latin typeface="Open Sans" panose="020B0606030504020204" pitchFamily="34" charset="0"/>
              </a:rPr>
              <a:t> Health Educator</a:t>
            </a:r>
          </a:p>
          <a:p>
            <a:r>
              <a:rPr lang="en-IN" b="0" i="0" dirty="0">
                <a:solidFill>
                  <a:srgbClr val="000000"/>
                </a:solidFill>
                <a:effectLst/>
                <a:latin typeface="Open Sans" panose="020B0606030504020204" pitchFamily="34" charset="0"/>
              </a:rPr>
              <a:t> Coach</a:t>
            </a:r>
          </a:p>
          <a:p>
            <a:r>
              <a:rPr lang="en-IN" b="0" i="0" dirty="0">
                <a:solidFill>
                  <a:srgbClr val="000000"/>
                </a:solidFill>
                <a:effectLst/>
                <a:latin typeface="Open Sans" panose="020B0606030504020204" pitchFamily="34" charset="0"/>
              </a:rPr>
              <a:t> Fitness Instructor</a:t>
            </a:r>
          </a:p>
          <a:p>
            <a:r>
              <a:rPr lang="en-IN" b="0" i="0" dirty="0">
                <a:solidFill>
                  <a:srgbClr val="000000"/>
                </a:solidFill>
                <a:effectLst/>
                <a:latin typeface="Open Sans" panose="020B0606030504020204" pitchFamily="34" charset="0"/>
              </a:rPr>
              <a:t> Sports Journalist</a:t>
            </a:r>
            <a:br>
              <a:rPr lang="en-IN" dirty="0"/>
            </a:br>
            <a:br>
              <a:rPr lang="en-IN" dirty="0"/>
            </a:br>
            <a:endParaRPr lang="en-US" dirty="0"/>
          </a:p>
        </p:txBody>
      </p:sp>
    </p:spTree>
    <p:extLst>
      <p:ext uri="{BB962C8B-B14F-4D97-AF65-F5344CB8AC3E}">
        <p14:creationId xmlns:p14="http://schemas.microsoft.com/office/powerpoint/2010/main" val="182731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DA788-4739-6311-199E-BFFCBE719495}"/>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A28B2BA9-05D2-20D8-84D1-F2435419AB15}"/>
              </a:ext>
            </a:extLst>
          </p:cNvPr>
          <p:cNvSpPr>
            <a:spLocks noGrp="1"/>
          </p:cNvSpPr>
          <p:nvPr>
            <p:ph idx="1"/>
          </p:nvPr>
        </p:nvSpPr>
        <p:spPr/>
        <p:txBody>
          <a:bodyPr/>
          <a:lstStyle/>
          <a:p>
            <a:r>
              <a:rPr lang="en-US" dirty="0">
                <a:hlinkClick r:id="rId2"/>
              </a:rPr>
              <a:t>https://www.careerindia.com/courses/unique-courses/what-is-physical-education-scope-career-opportunities-011955.html?story=1</a:t>
            </a:r>
            <a:endParaRPr lang="en-US" dirty="0"/>
          </a:p>
          <a:p>
            <a:r>
              <a:rPr lang="en-US" dirty="0">
                <a:hlinkClick r:id="rId3"/>
              </a:rPr>
              <a:t>https://ncert.nic.in/textbook/pdf/kehp101</a:t>
            </a:r>
            <a:r>
              <a:rPr lang="en-US">
                <a:hlinkClick r:id="rId3"/>
              </a:rPr>
              <a:t>.pdf</a:t>
            </a:r>
            <a:endParaRPr lang="en-US"/>
          </a:p>
          <a:p>
            <a:pPr marL="0" indent="0">
              <a:buNone/>
            </a:pPr>
            <a:endParaRPr lang="en-US" dirty="0"/>
          </a:p>
        </p:txBody>
      </p:sp>
    </p:spTree>
    <p:extLst>
      <p:ext uri="{BB962C8B-B14F-4D97-AF65-F5344CB8AC3E}">
        <p14:creationId xmlns:p14="http://schemas.microsoft.com/office/powerpoint/2010/main" val="1010270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872</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vt:lpstr>
      <vt:lpstr>Calibri</vt:lpstr>
      <vt:lpstr>Calibri Light</vt:lpstr>
      <vt:lpstr>Open Sans</vt:lpstr>
      <vt:lpstr>TimesNewRomanPSMT</vt:lpstr>
      <vt:lpstr>Verdana</vt:lpstr>
      <vt:lpstr>Office Theme</vt:lpstr>
      <vt:lpstr>KHATRA ADIBASI MAHAVIDYALAYA   P.O- Khatra,   Dist.-Bankura,  West Bengal, Pin-722140  Name of the Teacher- Monojit Mondal  Class- B.A. Program in Physical Education 1st semester  Subject- Physical Education  Course Title-FOUNDATION AND HISTORY OF PHYSICAL  EDUCATION   Topic-Definition, Meaning and Scope of Physical Education.   Session: 2017-18     </vt:lpstr>
      <vt:lpstr>Definition of Physical Education</vt:lpstr>
      <vt:lpstr>Definition of Physical Education</vt:lpstr>
      <vt:lpstr>Definition of Physical Education</vt:lpstr>
      <vt:lpstr>Meaning of Physical Education </vt:lpstr>
      <vt:lpstr>Meaning of Physical Education </vt:lpstr>
      <vt:lpstr>Scope of Physical Education </vt:lpstr>
      <vt:lpstr>Scope of Physical Education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P.O- Khatra,   Dist.-Bankura,  West Bengal, Pin-722140  Name of the Teacher- Monojit Mondal  Class- B.A. Program in Physical Education 1st semester  Subject- Physical Education  Course Title-FOUNDATION AND HISTORY OF PHYSICAL  EDUCATION   Topic-Definition, Meaning and Scope of Physical Education.   Session: 2017-18</dc:title>
  <dc:creator>Microsoft Office User</dc:creator>
  <cp:lastModifiedBy>ASIF</cp:lastModifiedBy>
  <cp:revision>2</cp:revision>
  <dcterms:created xsi:type="dcterms:W3CDTF">2022-12-15T08:57:48Z</dcterms:created>
  <dcterms:modified xsi:type="dcterms:W3CDTF">2023-01-21T03:16:56Z</dcterms:modified>
</cp:coreProperties>
</file>